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1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7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79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269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287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53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497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91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47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82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17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8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32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70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09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9D43672-43ED-488C-923E-F500D6D28C94}" type="datetimeFigureOut">
              <a:rPr lang="tr-TR" smtClean="0"/>
              <a:t>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A831074-401D-4351-B0A0-3537989E51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85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-bideb.tubitak.gov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50761"/>
            <a:ext cx="9144000" cy="3541690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TÜBİTAK 2209-A </a:t>
            </a:r>
            <a:r>
              <a:rPr lang="tr-TR" sz="4400" b="1" dirty="0"/>
              <a:t>Üniversite Öğrencileri Araştırma Projeleri </a:t>
            </a:r>
            <a:r>
              <a:rPr lang="tr-TR" sz="4400" b="1" dirty="0" smtClean="0"/>
              <a:t>Destekleme Programı</a:t>
            </a:r>
            <a:br>
              <a:rPr lang="tr-TR" sz="4400" b="1" dirty="0" smtClean="0"/>
            </a:br>
            <a:r>
              <a:rPr lang="tr-TR" sz="4400" b="1" dirty="0" smtClean="0"/>
              <a:t>Bilgilendirme Toplantısı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696741"/>
            <a:ext cx="9144000" cy="1655762"/>
          </a:xfrm>
        </p:spPr>
        <p:txBody>
          <a:bodyPr/>
          <a:lstStyle/>
          <a:p>
            <a:r>
              <a:rPr lang="tr-TR" dirty="0" smtClean="0"/>
              <a:t>20.12.2017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35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DESTEK KAPSAMI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tr-TR" dirty="0" smtClean="0"/>
              <a:t>Üniversitelerin </a:t>
            </a:r>
            <a:r>
              <a:rPr lang="tr-TR" b="1" dirty="0"/>
              <a:t>Doğa bilimleri, Mühendislik ve Teknoloji, Tıbbi Bilimler, Tarımsal Bilimler, Sosyal Bilimler ve Beşeri Bilimler</a:t>
            </a:r>
            <a:r>
              <a:rPr lang="tr-TR" dirty="0"/>
              <a:t> alanlarında kayıtlı lisans öğrencisi/öğrencilerinin hazırladıkları araştırma projelerinin desteklenmesi için başvurabilirler.</a:t>
            </a:r>
          </a:p>
          <a:p>
            <a:pPr fontAlgn="base"/>
            <a:r>
              <a:rPr lang="tr-TR" dirty="0"/>
              <a:t>Öğrencilerden biri “Proje Yürütücüsü” olarak Kuruma karşı sorumludur.</a:t>
            </a:r>
          </a:p>
          <a:p>
            <a:pPr fontAlgn="base"/>
            <a:r>
              <a:rPr lang="tr-TR" dirty="0"/>
              <a:t>Aynı proje için birden fazla başvuru yapılamaz. Daha önce desteklenen bir proje için tekrar başvuru yapılamaz.</a:t>
            </a:r>
          </a:p>
          <a:p>
            <a:pPr fontAlgn="base"/>
            <a:r>
              <a:rPr lang="tr-TR" dirty="0"/>
              <a:t>Araştırma projesinin desteklenmesine karar verilen öğrencilerin, projeyle ilgili çalışmalarını, </a:t>
            </a:r>
            <a:r>
              <a:rPr lang="tr-TR" b="1" dirty="0"/>
              <a:t>en geç lisans öğrenimlerini bitirmeden ve en geç bir yıl içinde </a:t>
            </a:r>
            <a:r>
              <a:rPr lang="tr-TR" dirty="0"/>
              <a:t>tamamlayacak şekilde planlayıp çalışmayı bitirmeleri ve destek süresinin bitiminden önce sonuç raporunu ebideb.tubitak.gov.tr adresine yüklemeleri gerekmektedir.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97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DESTEK MİKTARI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12290"/>
          </a:xfrm>
        </p:spPr>
        <p:txBody>
          <a:bodyPr>
            <a:noAutofit/>
          </a:bodyPr>
          <a:lstStyle/>
          <a:p>
            <a:pPr fontAlgn="base"/>
            <a:r>
              <a:rPr lang="tr-TR" sz="2000" dirty="0"/>
              <a:t>2016 yılı için öngörülen destek miktarı:</a:t>
            </a:r>
          </a:p>
          <a:p>
            <a:pPr fontAlgn="base"/>
            <a:r>
              <a:rPr lang="tr-TR" sz="2000" dirty="0"/>
              <a:t>Proje başına en çok 2.500 TL’dir.</a:t>
            </a:r>
          </a:p>
          <a:p>
            <a:pPr fontAlgn="base"/>
            <a:r>
              <a:rPr lang="tr-TR" sz="2000" dirty="0"/>
              <a:t>Desteğin ödenebilmesi için Taahhütnamenin doldurulup internet üzerinden </a:t>
            </a:r>
            <a:r>
              <a:rPr lang="tr-TR" sz="2000" dirty="0">
                <a:hlinkClick r:id="rId2"/>
              </a:rPr>
              <a:t>http://e-bideb.tubitak.gov.tr</a:t>
            </a:r>
            <a:r>
              <a:rPr lang="tr-TR" sz="2000" dirty="0"/>
              <a:t> adresine taratılıp yüklenmesi ve aynı zamanda TÜBİTAK BİDEB adresine gönderilmesi gerekmektedir.</a:t>
            </a:r>
          </a:p>
          <a:p>
            <a:pPr fontAlgn="base"/>
            <a:r>
              <a:rPr lang="tr-TR" sz="2000" dirty="0"/>
              <a:t>Başvuru formunda verilecek IBAN numarası mutlaka proje yürütücüsü öğrenciye ait olmalıdır. Gerek öğrencilere ve gerekse danışman öğretim üyelerine harcırah ya da yevmiye adı altında hiçbir şekilde ödeme yapılamaz.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8455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 KOŞULLARI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 smtClean="0"/>
              <a:t>T.C</a:t>
            </a:r>
            <a:r>
              <a:rPr lang="tr-TR" dirty="0"/>
              <a:t>. vatandaşı olmak,</a:t>
            </a:r>
          </a:p>
          <a:p>
            <a:pPr fontAlgn="base"/>
            <a:r>
              <a:rPr lang="tr-TR" dirty="0"/>
              <a:t>Üniversitede lisans eğitimine kayıtlı öğrenci olmak (</a:t>
            </a:r>
            <a:r>
              <a:rPr lang="tr-TR" dirty="0">
                <a:solidFill>
                  <a:srgbClr val="FF0000"/>
                </a:solidFill>
              </a:rPr>
              <a:t>Lisans öğreniminin son döneminde ve artık yılda başvuru alınmamaktadır</a:t>
            </a:r>
            <a:r>
              <a:rPr lang="tr-TR" dirty="0"/>
              <a:t>),</a:t>
            </a:r>
          </a:p>
          <a:p>
            <a:pPr fontAlgn="base"/>
            <a:r>
              <a:rPr lang="tr-TR" dirty="0"/>
              <a:t>Projeyi bir akademik danışmanın rehberliğinde yapıyor olmak,</a:t>
            </a:r>
          </a:p>
          <a:p>
            <a:pPr fontAlgn="base"/>
            <a:r>
              <a:rPr lang="tr-TR" dirty="0"/>
              <a:t>Aynı anda birden fazla </a:t>
            </a:r>
            <a:r>
              <a:rPr lang="tr-TR" u="sng" dirty="0"/>
              <a:t>başvuru yapmamış </a:t>
            </a:r>
            <a:r>
              <a:rPr lang="tr-TR" dirty="0"/>
              <a:t>olmak,</a:t>
            </a:r>
          </a:p>
          <a:p>
            <a:pPr fontAlgn="base"/>
            <a:r>
              <a:rPr lang="tr-TR" dirty="0"/>
              <a:t>Aynı proje konusunda daha önce </a:t>
            </a:r>
            <a:r>
              <a:rPr lang="tr-TR" u="sng" dirty="0"/>
              <a:t>destek almamış </a:t>
            </a:r>
            <a:r>
              <a:rPr lang="tr-TR" dirty="0"/>
              <a:t>olmak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67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 FORMLARI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tr-TR" sz="2400" b="1" dirty="0"/>
              <a:t>Başvuru sırasında istenilen belgeler</a:t>
            </a:r>
            <a:endParaRPr lang="tr-TR" sz="2400" dirty="0"/>
          </a:p>
          <a:p>
            <a:pPr fontAlgn="base"/>
            <a:r>
              <a:rPr lang="tr-TR" sz="2400" dirty="0"/>
              <a:t>Başvuru sırasında sisteme yüklenilecek belgeler;</a:t>
            </a:r>
          </a:p>
          <a:p>
            <a:pPr fontAlgn="base"/>
            <a:r>
              <a:rPr lang="tr-TR" sz="2400" dirty="0"/>
              <a:t>Başvuru formu (Online başvuru yapıldıktan sonra çıktısı alınacaktır.)</a:t>
            </a:r>
          </a:p>
          <a:p>
            <a:pPr fontAlgn="base"/>
            <a:r>
              <a:rPr lang="tr-TR" sz="2400" dirty="0"/>
              <a:t>TÜBİTAK’ın belirlediği formatta hazırlanmış Proje önerisi (proje önerisi formatı aşağıda yer almaktadır),</a:t>
            </a:r>
          </a:p>
          <a:p>
            <a:pPr fontAlgn="base"/>
            <a:r>
              <a:rPr lang="tr-TR" sz="2400" dirty="0"/>
              <a:t>Etik kurul belgesi gerektiren hallerde ilgili Etik Kurul’dan alınacak izin belgesi,</a:t>
            </a:r>
          </a:p>
          <a:p>
            <a:pPr fontAlgn="base"/>
            <a:r>
              <a:rPr lang="tr-TR" sz="2400" dirty="0"/>
              <a:t>Proje yürütücüsünün onaylı not belgesi (transkript),</a:t>
            </a:r>
          </a:p>
          <a:p>
            <a:pPr fontAlgn="base"/>
            <a:r>
              <a:rPr lang="tr-TR" sz="2400" dirty="0"/>
              <a:t>Projenin yürütüleceği birim sorumlusunun, projenin o birimde yapılmasını onaylayan ve birimde </a:t>
            </a:r>
            <a:r>
              <a:rPr lang="tr-TR" sz="2400" dirty="0" err="1"/>
              <a:t>laboratuar</a:t>
            </a:r>
            <a:r>
              <a:rPr lang="tr-TR" sz="2400" dirty="0"/>
              <a:t> vb. olanakların bu projeyi yürütebilmek için yeterli olduğunu açıklayan yazısı.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4650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 TARİHLERİ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145599"/>
              </p:ext>
            </p:extLst>
          </p:nvPr>
        </p:nvGraphicFramePr>
        <p:xfrm>
          <a:off x="838196" y="1690688"/>
          <a:ext cx="9464902" cy="1325880"/>
        </p:xfrm>
        <a:graphic>
          <a:graphicData uri="http://schemas.openxmlformats.org/drawingml/2006/table">
            <a:tbl>
              <a:tblPr/>
              <a:tblGrid>
                <a:gridCol w="4732451"/>
                <a:gridCol w="4732451"/>
              </a:tblGrid>
              <a:tr h="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j-lt"/>
                        </a:rPr>
                        <a:t>BAŞVURU DÖNEMİ</a:t>
                      </a:r>
                      <a:endParaRPr lang="tr-TR" sz="2400" dirty="0">
                        <a:effectLst/>
                        <a:latin typeface="+mj-lt"/>
                      </a:endParaRP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j-lt"/>
                        </a:rPr>
                        <a:t>BAŞVURU TARİHLERİ</a:t>
                      </a:r>
                      <a:endParaRPr lang="tr-TR" sz="2400">
                        <a:effectLst/>
                        <a:latin typeface="+mj-lt"/>
                      </a:endParaRP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5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j-lt"/>
                        </a:rPr>
                        <a:t>I. Dönem 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01 Mart 2017 - 31 Mart 2017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5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j-lt"/>
                        </a:rPr>
                        <a:t>II. Dönem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02 Ekim 2017 - 31 Ekim 2017</a:t>
                      </a:r>
                      <a:endParaRPr lang="pl-PL" sz="2400" dirty="0">
                        <a:effectLst/>
                        <a:latin typeface="+mj-lt"/>
                      </a:endParaRP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8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Projeler BİDEB Değerlendirme ve Destekleme Kurulu tarafından belirlenen alanlarında uzman dış danışmanların ve/veya panelistlerin görüşleri doğrultusunda BİDEB Değerlendirme ve Destekleme Kurulu tarafından incelenerek değerlendirilir ve Başkanlık onayıyla kesinleşir.</a:t>
            </a:r>
          </a:p>
        </p:txBody>
      </p:sp>
    </p:spTree>
    <p:extLst>
      <p:ext uri="{BB962C8B-B14F-4D97-AF65-F5344CB8AC3E}">
        <p14:creationId xmlns:p14="http://schemas.microsoft.com/office/powerpoint/2010/main" val="24765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5" y="198000"/>
            <a:ext cx="11845786" cy="66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ÖNERİ TAKVİMİ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16.02.2018: Çalışmak istedikleri öğretim üyesinin belirlenmesi.</a:t>
            </a:r>
          </a:p>
          <a:p>
            <a:r>
              <a:rPr lang="tr-TR" dirty="0" smtClean="0"/>
              <a:t>23.02.2108: Öğretim üyelerinin çalışacakları öğrencilerin belirlenmesi.</a:t>
            </a:r>
          </a:p>
          <a:p>
            <a:r>
              <a:rPr lang="tr-TR" dirty="0" smtClean="0"/>
              <a:t>01.03.2018: Proje yazımına başlanması.</a:t>
            </a:r>
          </a:p>
          <a:p>
            <a:r>
              <a:rPr lang="tr-TR" dirty="0" smtClean="0"/>
              <a:t>15.03.2018: Proje yazımının tamamlanması</a:t>
            </a:r>
          </a:p>
          <a:p>
            <a:r>
              <a:rPr lang="tr-TR" dirty="0" smtClean="0"/>
              <a:t>15-22.03.2018: Proje önerilerinin sunumu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25.03.2018:</a:t>
            </a:r>
            <a:r>
              <a:rPr lang="tr-TR" dirty="0" smtClean="0"/>
              <a:t> Düzeltmelerin tamamlanması ve projenin gönderilmesi.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2257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427</TotalTime>
  <Words>360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 Toplantı Odası</vt:lpstr>
      <vt:lpstr>TÜBİTAK 2209-A Üniversite Öğrencileri Araştırma Projeleri Destekleme Programı Bilgilendirme Toplantısı</vt:lpstr>
      <vt:lpstr>DESTEK KAPSAMI</vt:lpstr>
      <vt:lpstr>DESTEK MİKTARI</vt:lpstr>
      <vt:lpstr>BAŞVURU KOŞULLARI</vt:lpstr>
      <vt:lpstr>BAŞVURU FORMLARI</vt:lpstr>
      <vt:lpstr>BAŞVURU TARİHLERİ</vt:lpstr>
      <vt:lpstr>DEĞERLENDİRME</vt:lpstr>
      <vt:lpstr>PowerPoint Sunusu</vt:lpstr>
      <vt:lpstr>PROJE ÖNERİ TAKVİMİ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TÜBİTAK 2209-A Üniversite Öğrencileri Araştırma Projeleri Destekleme Programı Bilgilendirme Toplantısı</dc:title>
  <dc:creator>Aytekin</dc:creator>
  <cp:lastModifiedBy>Aytekin</cp:lastModifiedBy>
  <cp:revision>17</cp:revision>
  <dcterms:created xsi:type="dcterms:W3CDTF">2017-12-14T12:04:25Z</dcterms:created>
  <dcterms:modified xsi:type="dcterms:W3CDTF">2018-02-07T10:02:18Z</dcterms:modified>
</cp:coreProperties>
</file>